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0" r:id="rId3"/>
    <p:sldId id="304" r:id="rId4"/>
    <p:sldId id="268" r:id="rId5"/>
    <p:sldId id="298" r:id="rId6"/>
    <p:sldId id="294" r:id="rId7"/>
    <p:sldId id="302" r:id="rId8"/>
    <p:sldId id="315" r:id="rId9"/>
    <p:sldId id="305" r:id="rId10"/>
    <p:sldId id="311" r:id="rId11"/>
    <p:sldId id="291" r:id="rId12"/>
    <p:sldId id="303" r:id="rId13"/>
    <p:sldId id="299" r:id="rId14"/>
    <p:sldId id="316" r:id="rId15"/>
    <p:sldId id="306" r:id="rId16"/>
    <p:sldId id="312" r:id="rId17"/>
    <p:sldId id="292" r:id="rId18"/>
    <p:sldId id="296" r:id="rId19"/>
    <p:sldId id="300" r:id="rId20"/>
    <p:sldId id="317" r:id="rId21"/>
    <p:sldId id="307" r:id="rId22"/>
    <p:sldId id="309" r:id="rId23"/>
    <p:sldId id="313" r:id="rId24"/>
    <p:sldId id="293" r:id="rId25"/>
    <p:sldId id="297" r:id="rId26"/>
    <p:sldId id="301" r:id="rId27"/>
    <p:sldId id="318" r:id="rId28"/>
    <p:sldId id="308" r:id="rId29"/>
    <p:sldId id="310" r:id="rId30"/>
    <p:sldId id="31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F00"/>
    <a:srgbClr val="FAB000"/>
    <a:srgbClr val="675642"/>
    <a:srgbClr val="A50021"/>
    <a:srgbClr val="000000"/>
    <a:srgbClr val="6F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9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4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75154-5ADD-4435-A576-7E928CDB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897" y="35791"/>
            <a:ext cx="9144000" cy="164149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APOKALIPSA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50AA65-011A-4DDC-B95A-0AB0B570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897" y="1307310"/>
            <a:ext cx="9144000" cy="754025"/>
          </a:xfrm>
        </p:spPr>
        <p:txBody>
          <a:bodyPr>
            <a:normAutofit/>
          </a:bodyPr>
          <a:lstStyle/>
          <a:p>
            <a:r>
              <a:rPr lang="pl-PL" sz="3600" dirty="0"/>
              <a:t>KSIĘGA NADZIEI</a:t>
            </a:r>
          </a:p>
        </p:txBody>
      </p:sp>
      <p:pic>
        <p:nvPicPr>
          <p:cNvPr id="1026" name="Picture 2" descr="Obraz moÅ¼e zawieraÄ: co najmniej jedna osoba, przyroda i na zewnÄtrz">
            <a:extLst>
              <a:ext uri="{FF2B5EF4-FFF2-40B4-BE49-F238E27FC236}">
                <a16:creationId xmlns:a16="http://schemas.microsoft.com/office/drawing/2014/main" id="{09C6FB59-8AAD-4EED-8E41-4AD7E9B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9AD2CBB-10B6-4618-A39F-B784FDD1A7F2}"/>
              </a:ext>
            </a:extLst>
          </p:cNvPr>
          <p:cNvSpPr/>
          <p:nvPr/>
        </p:nvSpPr>
        <p:spPr>
          <a:xfrm>
            <a:off x="6853806" y="5184397"/>
            <a:ext cx="2860645" cy="436228"/>
          </a:xfrm>
          <a:prstGeom prst="rect">
            <a:avLst/>
          </a:prstGeom>
          <a:solidFill>
            <a:srgbClr val="FAB000"/>
          </a:solidFill>
          <a:ln>
            <a:solidFill>
              <a:srgbClr val="FA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5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02C054-0C62-4CB7-AEA6-7E2035703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04F546-1F5F-44EE-AC9D-D2EF6D0A1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christianity">
            <a:extLst>
              <a:ext uri="{FF2B5EF4-FFF2-40B4-BE49-F238E27FC236}">
                <a16:creationId xmlns:a16="http://schemas.microsoft.com/office/drawing/2014/main" id="{51EFD489-22E5-438E-8353-16CB4BDFE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83" y="462984"/>
            <a:ext cx="10033233" cy="56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6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37563"/>
            <a:ext cx="10131425" cy="6132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Aniołowi  Kościoła w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Smyrnie</a:t>
            </a:r>
            <a:r>
              <a:rPr lang="pl-PL" dirty="0"/>
              <a:t> napisz: To mówi Pierwszy i Ostatni, który był umarły i ożył.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Znam twój ucisk i ubóstwo – a mimo to jesteś bogaty! </a:t>
            </a:r>
            <a:r>
              <a:rPr lang="pl-PL" dirty="0"/>
              <a:t>Wiem, że cię znieważają ci, którzy siebie nazywają Żydami, podczas gdy nie są nimi, lecz są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synagogą  szatana</a:t>
            </a:r>
            <a:r>
              <a:rPr lang="pl-PL" dirty="0"/>
              <a:t>. Nie bój się tego, co masz wycierpieć.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Oto diabeł  zamierza wtrącić niektórych z was do więzienia</a:t>
            </a:r>
            <a:r>
              <a:rPr lang="pl-PL" dirty="0"/>
              <a:t>, aby was wypróbować. Będziecie cierpieć ucisk przez dziesięć dni. Bądź wierny aż do śmierci, a dam ci wieniec życia. Kto ma uszy, niech słucha, co Duch  mówi do Kościołów. Zwycięzca nie zazna śmierci po raz drugi.</a:t>
            </a:r>
          </a:p>
        </p:txBody>
      </p:sp>
    </p:spTree>
    <p:extLst>
      <p:ext uri="{BB962C8B-B14F-4D97-AF65-F5344CB8AC3E}">
        <p14:creationId xmlns:p14="http://schemas.microsoft.com/office/powerpoint/2010/main" val="412664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SMYRNA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gr. </a:t>
            </a:r>
            <a:r>
              <a:rPr lang="pl-PL" i="1" dirty="0"/>
              <a:t>Mirra</a:t>
            </a:r>
          </a:p>
          <a:p>
            <a:r>
              <a:rPr lang="pl-PL" dirty="0"/>
              <a:t>Dzisiejszy Izmir (Turcja)</a:t>
            </a:r>
          </a:p>
          <a:p>
            <a:r>
              <a:rPr lang="pl-PL" dirty="0"/>
              <a:t>Świątynia Tyberiusza, kult cesarza</a:t>
            </a:r>
          </a:p>
          <a:p>
            <a:r>
              <a:rPr lang="pl-PL" dirty="0"/>
              <a:t>Miasto jest cieniem dawnej sławy</a:t>
            </a:r>
          </a:p>
          <a:p>
            <a:r>
              <a:rPr lang="pl-PL" sz="2800" dirty="0"/>
              <a:t>Duża społeczność żydowska. </a:t>
            </a:r>
          </a:p>
          <a:p>
            <a:r>
              <a:rPr lang="pl-PL" dirty="0"/>
              <a:t>Św. Polikarp (uczeń Jana) pierwszym biskupem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3730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smyrna">
            <a:extLst>
              <a:ext uri="{FF2B5EF4-FFF2-40B4-BE49-F238E27FC236}">
                <a16:creationId xmlns:a16="http://schemas.microsoft.com/office/drawing/2014/main" id="{A53AC2BA-AEAB-497F-8FC8-E70AE096DC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02" y="362743"/>
            <a:ext cx="8210471" cy="61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3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B319F-0180-49AE-9ED7-93050970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D3F529-546C-40B1-896D-72DE648C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izmir">
            <a:extLst>
              <a:ext uri="{FF2B5EF4-FFF2-40B4-BE49-F238E27FC236}">
                <a16:creationId xmlns:a16="http://schemas.microsoft.com/office/drawing/2014/main" id="{12340497-EAF2-47ED-AC0B-E8E7B1EF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019175"/>
            <a:ext cx="85725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9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SMYRNA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Prześladowania ze strony Żydów. </a:t>
            </a:r>
            <a:r>
              <a:rPr lang="pl-PL" i="1" dirty="0" err="1"/>
              <a:t>Delatores</a:t>
            </a:r>
            <a:r>
              <a:rPr lang="pl-PL" i="1" dirty="0"/>
              <a:t>.</a:t>
            </a:r>
            <a:endParaRPr lang="pl-PL" dirty="0"/>
          </a:p>
          <a:p>
            <a:r>
              <a:rPr lang="pl-PL" dirty="0"/>
              <a:t>„synagoga szatana”: prześladowcy chrześcijan, aluzja prześmiewcza do „zgromadzenia Pana – Izraela”</a:t>
            </a:r>
          </a:p>
          <a:p>
            <a:r>
              <a:rPr lang="pl-PL" dirty="0"/>
              <a:t>Ucisk trwa 10 dni: symbol ograniczoności i określonego czasu. Młodzieńcy z </a:t>
            </a:r>
            <a:r>
              <a:rPr lang="pl-PL" i="1" dirty="0"/>
              <a:t>Księgi Daniela</a:t>
            </a:r>
            <a:r>
              <a:rPr lang="pl-PL" dirty="0"/>
              <a:t>.</a:t>
            </a:r>
          </a:p>
          <a:p>
            <a:r>
              <a:rPr lang="pl-PL" dirty="0"/>
              <a:t>Nie doznają „drugiej śmierci”</a:t>
            </a:r>
          </a:p>
          <a:p>
            <a:r>
              <a:rPr lang="pl-PL" dirty="0"/>
              <a:t>Wspólnota nie otrzymała nagany</a:t>
            </a:r>
          </a:p>
          <a:p>
            <a:r>
              <a:rPr lang="pl-PL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Będą wypróbowani przez prześladowanie, trud i cierpienie</a:t>
            </a:r>
          </a:p>
          <a:p>
            <a:r>
              <a:rPr lang="pl-PL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Ucisk umacnia i oczyszcza</a:t>
            </a:r>
          </a:p>
        </p:txBody>
      </p:sp>
    </p:spTree>
    <p:extLst>
      <p:ext uri="{BB962C8B-B14F-4D97-AF65-F5344CB8AC3E}">
        <p14:creationId xmlns:p14="http://schemas.microsoft.com/office/powerpoint/2010/main" val="417718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C6C751-A586-47CB-8D17-4A4C43D4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DCDDEB-B793-47E3-BEDC-098C5EDF2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skarbiec">
            <a:extLst>
              <a:ext uri="{FF2B5EF4-FFF2-40B4-BE49-F238E27FC236}">
                <a16:creationId xmlns:a16="http://schemas.microsoft.com/office/drawing/2014/main" id="{0333FDFD-4DCA-43CF-B1A1-6710FE81D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95413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92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780"/>
            <a:ext cx="10131425" cy="6602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Aniołowi  Kościoła w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Pergamonie</a:t>
            </a:r>
            <a:r>
              <a:rPr lang="pl-PL" dirty="0"/>
              <a:t> napisz: To mówi Ten, który trzyma ostry miecz obosieczny. Wiem, że mieszkasz tam, gdzie jest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tron szatana</a:t>
            </a:r>
            <a:r>
              <a:rPr lang="pl-PL" dirty="0"/>
              <a:t>, lecz trzymasz się mojego imienia. Nie wyparłeś się mojej wiary, nawet za dni mego wiernego świadka </a:t>
            </a:r>
            <a:r>
              <a:rPr lang="pl-PL" dirty="0" err="1"/>
              <a:t>Antypasa</a:t>
            </a:r>
            <a:r>
              <a:rPr lang="pl-PL" dirty="0"/>
              <a:t>, którego zabito u was tam, gdzie mieszka szatan. Mam jednak coś przeciw tobie: są u ciebie zwolennicy nauki </a:t>
            </a:r>
            <a:r>
              <a:rPr lang="pl-PL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Balaama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który uczył </a:t>
            </a:r>
            <a:r>
              <a:rPr lang="pl-PL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Balaka</a:t>
            </a:r>
            <a:r>
              <a:rPr lang="pl-PL" dirty="0"/>
              <a:t>, jak doprowadzić do upadku Izraelitów, zachęcając ich do spożywania pokarmów składanych bożkom i do nierządu. Podobnie są u ciebie również zwolennicy nauki </a:t>
            </a:r>
            <a:r>
              <a:rPr lang="pl-PL" dirty="0" err="1"/>
              <a:t>nikolaitów</a:t>
            </a:r>
            <a:r>
              <a:rPr lang="pl-PL" dirty="0"/>
              <a:t>. Zmień więc swoje postępowanie, w przeciwnym zaś razie nagle przyjdę do ciebie i mieczem moich ust będę walczył z nimi. Kto ma uszy, niech słucha, co Duch  mówi do Kościołów. Zwycięzcy dam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mannę ukrytą i biały kamyk. Na kamyku wypisane będzie nowe imię, którego nie zna nikt poza tym, kto je otrzymuje.</a:t>
            </a:r>
          </a:p>
        </p:txBody>
      </p:sp>
    </p:spTree>
    <p:extLst>
      <p:ext uri="{BB962C8B-B14F-4D97-AF65-F5344CB8AC3E}">
        <p14:creationId xmlns:p14="http://schemas.microsoft.com/office/powerpoint/2010/main" val="779769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PERGAMON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gr. </a:t>
            </a:r>
            <a:r>
              <a:rPr lang="pl-PL" i="1" dirty="0"/>
              <a:t>Wysoki zamek, twierdza</a:t>
            </a:r>
            <a:endParaRPr lang="pl-PL" dirty="0"/>
          </a:p>
          <a:p>
            <a:r>
              <a:rPr lang="pl-PL" sz="2800" dirty="0"/>
              <a:t>Najważniejsze miasto </a:t>
            </a:r>
            <a:r>
              <a:rPr lang="pl-PL" sz="2800" dirty="0" err="1"/>
              <a:t>My</a:t>
            </a:r>
            <a:r>
              <a:rPr lang="pl-PL" dirty="0" err="1"/>
              <a:t>yzji</a:t>
            </a:r>
            <a:r>
              <a:rPr lang="pl-PL" dirty="0"/>
              <a:t>, zbudowane na górze</a:t>
            </a:r>
          </a:p>
          <a:p>
            <a:r>
              <a:rPr lang="pl-PL" sz="2800" dirty="0"/>
              <a:t>Dzisiejsze </a:t>
            </a:r>
            <a:r>
              <a:rPr lang="pl-PL" sz="2800" dirty="0" err="1"/>
              <a:t>Bergama</a:t>
            </a:r>
            <a:endParaRPr lang="pl-PL" sz="2800" dirty="0"/>
          </a:p>
          <a:p>
            <a:r>
              <a:rPr lang="pl-PL" dirty="0" err="1"/>
              <a:t>Lizymach</a:t>
            </a:r>
            <a:r>
              <a:rPr lang="pl-PL" dirty="0"/>
              <a:t> zbudował to olbrzymi skarbiec łupów wojennych</a:t>
            </a:r>
          </a:p>
          <a:p>
            <a:r>
              <a:rPr lang="pl-PL" sz="2800" dirty="0"/>
              <a:t>Jedno z najpiękniejszych miast greckich</a:t>
            </a:r>
          </a:p>
          <a:p>
            <a:r>
              <a:rPr lang="pl-PL" dirty="0"/>
              <a:t>Gospodarka: kopalnie srebra, rolnictwo, hodowla, tkactwo, a zwłaszcza produkcja pergaminu (materiał ze skór) – „skóra Pergamonu”.</a:t>
            </a:r>
          </a:p>
          <a:p>
            <a:r>
              <a:rPr lang="pl-PL" sz="2800" dirty="0"/>
              <a:t>Słynny ołtarz Zeusa na wzgórzu, Muzeum w Berlinie</a:t>
            </a:r>
          </a:p>
          <a:p>
            <a:r>
              <a:rPr lang="pl-PL" dirty="0"/>
              <a:t>Miasto rzekomych uzdrowień przez Asklepiosa</a:t>
            </a:r>
          </a:p>
          <a:p>
            <a:r>
              <a:rPr lang="pl-PL" sz="2800" dirty="0"/>
              <a:t>29 r.: wybudowanie świątynia Augusta i Romy („tron </a:t>
            </a:r>
            <a:r>
              <a:rPr lang="pl-PL" sz="2800" dirty="0" err="1"/>
              <a:t>sztana</a:t>
            </a:r>
            <a:r>
              <a:rPr lang="pl-PL" sz="28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62396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EABD0F-2288-4E54-9B2A-728C614E5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4" name="Picture 4" descr="Znalezione obrazy dla zapytania pergamon">
            <a:extLst>
              <a:ext uri="{FF2B5EF4-FFF2-40B4-BE49-F238E27FC236}">
                <a16:creationId xmlns:a16="http://schemas.microsoft.com/office/drawing/2014/main" id="{017610CB-4D44-4CB9-9190-F647E55E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14" y="487326"/>
            <a:ext cx="10459286" cy="58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7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LISTY DO SIEDMIU KOSCIOŁÓW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Część I (</a:t>
            </a:r>
            <a:r>
              <a:rPr lang="pl-PL" sz="3200" b="1" dirty="0" err="1"/>
              <a:t>Ap</a:t>
            </a:r>
            <a:r>
              <a:rPr lang="pl-PL" sz="3200" b="1" dirty="0"/>
              <a:t> 2): Efez, Smyrna, Pergamon, Tiatyra</a:t>
            </a:r>
          </a:p>
        </p:txBody>
      </p:sp>
      <p:pic>
        <p:nvPicPr>
          <p:cNvPr id="2050" name="Picture 2" descr="Znalezione obrazy dla zapytania listy">
            <a:extLst>
              <a:ext uri="{FF2B5EF4-FFF2-40B4-BE49-F238E27FC236}">
                <a16:creationId xmlns:a16="http://schemas.microsoft.com/office/drawing/2014/main" id="{C693C792-D465-4640-9CA0-784C1130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2544005"/>
            <a:ext cx="61245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E0E572-07F7-4295-9832-6996470C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5D59CF-AF47-4045-85CD-580C86F9B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bergama">
            <a:extLst>
              <a:ext uri="{FF2B5EF4-FFF2-40B4-BE49-F238E27FC236}">
                <a16:creationId xmlns:a16="http://schemas.microsoft.com/office/drawing/2014/main" id="{E128F95C-D2B7-4032-9E62-F230930A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56" y="320249"/>
            <a:ext cx="9273228" cy="61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04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PERGAMON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800" dirty="0" err="1"/>
              <a:t>Antypas</a:t>
            </a:r>
            <a:r>
              <a:rPr lang="pl-PL" sz="2800" dirty="0"/>
              <a:t> był pierwszym biskupem, poniósł męczeństwo za Domicjana, spalony żywcem na brązie</a:t>
            </a:r>
          </a:p>
          <a:p>
            <a:r>
              <a:rPr lang="pl-PL" dirty="0" err="1"/>
              <a:t>Nikolaici</a:t>
            </a:r>
            <a:r>
              <a:rPr lang="pl-PL" dirty="0"/>
              <a:t> – </a:t>
            </a:r>
            <a:r>
              <a:rPr lang="pl-PL" dirty="0" err="1"/>
              <a:t>Dz</a:t>
            </a:r>
            <a:r>
              <a:rPr lang="pl-PL" dirty="0"/>
              <a:t> 6,5: diakon Mikołaj. Sekta głosząca wolność obyczajów. Przyjęcie chrześcijaństwa bez zmiany postępowania.</a:t>
            </a:r>
          </a:p>
          <a:p>
            <a:r>
              <a:rPr lang="pl-PL" sz="2800" dirty="0" err="1"/>
              <a:t>Balaam</a:t>
            </a:r>
            <a:r>
              <a:rPr lang="pl-PL" sz="2800" dirty="0"/>
              <a:t> – król </a:t>
            </a:r>
            <a:r>
              <a:rPr lang="pl-PL" sz="2800" dirty="0" err="1"/>
              <a:t>Moabu</a:t>
            </a:r>
            <a:r>
              <a:rPr lang="pl-PL" sz="2800" dirty="0"/>
              <a:t>, skłania Izrael do bałwochwalstwa</a:t>
            </a:r>
          </a:p>
          <a:p>
            <a:r>
              <a:rPr lang="pl-PL" dirty="0"/>
              <a:t>Obrzędy pogańskie i nierząd sakralny.</a:t>
            </a:r>
          </a:p>
          <a:p>
            <a:r>
              <a:rPr lang="pl-PL" sz="2800" dirty="0"/>
              <a:t>Chrystus wkracza z mieczem przeciwko tym, którzy głoszą heretycka naukę. Miecz w </a:t>
            </a:r>
            <a:r>
              <a:rPr lang="pl-PL" sz="2800" dirty="0" err="1"/>
              <a:t>rzymie</a:t>
            </a:r>
            <a:r>
              <a:rPr lang="pl-PL" sz="2800" dirty="0"/>
              <a:t> był symbolem kary śmierci.</a:t>
            </a:r>
          </a:p>
          <a:p>
            <a:r>
              <a:rPr lang="pl-PL" dirty="0"/>
              <a:t>Manna ukryta – Eucharystia</a:t>
            </a:r>
          </a:p>
          <a:p>
            <a:r>
              <a:rPr lang="pl-PL" sz="2800" dirty="0"/>
              <a:t>Biały kamyk – wizytówka, bilet, kamień uniewinniający. Kybele –czarny kamień.</a:t>
            </a:r>
          </a:p>
          <a:p>
            <a:r>
              <a:rPr lang="pl-PL" dirty="0"/>
              <a:t>Imię nowe – mistyczne przywiązanie do Chrystusa, znak przynależności.</a:t>
            </a:r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8280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PERGAMON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Ostrzeżenie przed synkretyzmem</a:t>
            </a:r>
          </a:p>
          <a:p>
            <a:r>
              <a:rPr lang="pl-PL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Czujność w rozpoznawaniu nowych nauk</a:t>
            </a:r>
          </a:p>
          <a:p>
            <a:r>
              <a:rPr lang="pl-PL" sz="28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Zasada poznawania po owocach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93103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67817-2588-4B5F-86F9-C5D4DBD7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A568DB-F906-42C5-986E-9E5C6D7C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jesus and man">
            <a:extLst>
              <a:ext uri="{FF2B5EF4-FFF2-40B4-BE49-F238E27FC236}">
                <a16:creationId xmlns:a16="http://schemas.microsoft.com/office/drawing/2014/main" id="{799494C7-CC70-4B65-A4FB-2156E95F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571500"/>
            <a:ext cx="33623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49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780"/>
            <a:ext cx="10131425" cy="66021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Aniołowi  Kościoła w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Tiatyrze</a:t>
            </a:r>
            <a:r>
              <a:rPr lang="pl-PL" dirty="0"/>
              <a:t> napisz: To mówi Syn Boży,  którego oczy są jak płomień ognia, a nogi podobne do drogocennego metalu. Znam twoje czyny, miłość, wiarę, służbę i wytrwałość. Twoje ostatnie czyny przewyższają pierwsze. Mam jednak to przeciw tobie, że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pozwalasz działać kobiecie </a:t>
            </a:r>
            <a:r>
              <a:rPr lang="pl-PL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Jezabel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która, podając się za prorokinię</a:t>
            </a:r>
            <a:r>
              <a:rPr lang="pl-PL" dirty="0"/>
              <a:t>,  naucza i zwodzi moje sługi, tak że uprawiają nierząd i jedzą pokarmy ofiarowane bożkom. Dałem jej czas na zmianę postępowania, ale nie chce porzucić swego nierządu. Oto przykuję ją do łoża, a na uprawiających z nią nierząd sprowadzę wielki ucisk, jeśli nie odstąpią od jej czynów. Jej dzieci porażę śmiercią i wszystkie Kościoły poznają, że Ja jestem tym, który przenika nerki  i serca,  bo każdemu z was oddam według jego czynów. Natomiast wam pozostałym, tym w Tiatyrze, którzy nie podzielają tej nauki, którzy nie poznali tak zwanych głębin szatana, mówię: Nie nakładam na was innego ciężaru. Zachowujcie tylko to, co posiadacie – aż do mojego przyjścia. Zwycięzcy, który do końca będzie przestrzegał moich przykazań,  dam władzę nad narodami.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Będzie je pasł laską żelazną i skruszy je jak naczynia gliniane</a:t>
            </a:r>
            <a:r>
              <a:rPr lang="pl-PL" dirty="0"/>
              <a:t>. Jemu dam gwiazdę poranną, tak jak sam otrzymałem ją od mego Ojca. Kto ma uszy, niech słucha, co Duch  mówi do Kościołów.</a:t>
            </a:r>
          </a:p>
        </p:txBody>
      </p:sp>
    </p:spTree>
    <p:extLst>
      <p:ext uri="{BB962C8B-B14F-4D97-AF65-F5344CB8AC3E}">
        <p14:creationId xmlns:p14="http://schemas.microsoft.com/office/powerpoint/2010/main" val="3005045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TIATYRA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gr. </a:t>
            </a:r>
            <a:r>
              <a:rPr lang="pl-PL" sz="2800" i="1" dirty="0"/>
              <a:t>cytadela bogini </a:t>
            </a:r>
            <a:r>
              <a:rPr lang="pl-PL" sz="2800" i="1" dirty="0" err="1"/>
              <a:t>Tia</a:t>
            </a:r>
            <a:endParaRPr lang="pl-PL" sz="2800" i="1" dirty="0"/>
          </a:p>
          <a:p>
            <a:r>
              <a:rPr lang="pl-PL" sz="2800" dirty="0"/>
              <a:t>dzisiejszy </a:t>
            </a:r>
            <a:r>
              <a:rPr lang="pl-PL" sz="2800" dirty="0" err="1"/>
              <a:t>Akhisar</a:t>
            </a:r>
            <a:endParaRPr lang="pl-PL" sz="2800" dirty="0"/>
          </a:p>
          <a:p>
            <a:r>
              <a:rPr lang="pl-PL" sz="2800" dirty="0"/>
              <a:t>Ośrodek ceramiki, garncarstwa, purpury i przemysłu farbiarskiego</a:t>
            </a:r>
          </a:p>
          <a:p>
            <a:r>
              <a:rPr lang="pl-PL" dirty="0"/>
              <a:t>Klasa bogata – farbiarze</a:t>
            </a:r>
          </a:p>
          <a:p>
            <a:r>
              <a:rPr lang="pl-PL" sz="2800" dirty="0"/>
              <a:t>Lidia z Tiatyry – pierwsza ochrzczona poganka poza Palestyną, jej dom jest miejscem spotkań Kościoła</a:t>
            </a:r>
          </a:p>
          <a:p>
            <a:endParaRPr lang="pl-PL" sz="2800" dirty="0"/>
          </a:p>
          <a:p>
            <a:pPr marL="0" indent="0">
              <a:buNone/>
            </a:pP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2442425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9/92/ThyatiraBasilika.jpg/1920px-ThyatiraBasilika.jpg">
            <a:extLst>
              <a:ext uri="{FF2B5EF4-FFF2-40B4-BE49-F238E27FC236}">
                <a16:creationId xmlns:a16="http://schemas.microsoft.com/office/drawing/2014/main" id="{B117D9D3-1110-4113-B2F1-76A49E0049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31" y="127793"/>
            <a:ext cx="9903619" cy="66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31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C6D63-CC56-410C-A05F-6678432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B78480-5D76-435E-B800-A69045ED3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akhisar">
            <a:extLst>
              <a:ext uri="{FF2B5EF4-FFF2-40B4-BE49-F238E27FC236}">
                <a16:creationId xmlns:a16="http://schemas.microsoft.com/office/drawing/2014/main" id="{F3C49918-04BD-4194-B62F-3E73CC32F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0" y="712584"/>
            <a:ext cx="9714451" cy="54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5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TIATYRA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Chrystus przedstawia się jako syn Boży (jedyny raz w </a:t>
            </a:r>
            <a:r>
              <a:rPr lang="pl-PL" sz="2800" dirty="0" err="1"/>
              <a:t>Ap</a:t>
            </a:r>
            <a:r>
              <a:rPr lang="pl-PL" sz="2800" dirty="0"/>
              <a:t>)</a:t>
            </a:r>
          </a:p>
          <a:p>
            <a:r>
              <a:rPr lang="pl-PL" dirty="0"/>
              <a:t>Pochwała wspólnoty</a:t>
            </a:r>
          </a:p>
          <a:p>
            <a:r>
              <a:rPr lang="pl-PL" sz="2800" dirty="0"/>
              <a:t>Fałszywa prorokini – obraz zaczerpnięty ze ST. </a:t>
            </a:r>
            <a:r>
              <a:rPr lang="pl-PL" sz="2800" dirty="0" err="1"/>
              <a:t>Jezabel</a:t>
            </a:r>
            <a:r>
              <a:rPr lang="pl-PL" sz="2800" dirty="0"/>
              <a:t>, królowa fenicka, wróg proroka Eliasza, sprawczyni zepsucia narodu</a:t>
            </a:r>
          </a:p>
          <a:p>
            <a:r>
              <a:rPr lang="pl-PL" dirty="0"/>
              <a:t>Doktryna </a:t>
            </a:r>
            <a:r>
              <a:rPr lang="pl-PL" dirty="0" err="1"/>
              <a:t>nikolaitów</a:t>
            </a:r>
            <a:r>
              <a:rPr lang="pl-PL" dirty="0"/>
              <a:t>: głębia szatana, formuły magiczne i ezoteryczne, podporządkowywanie złych duchów</a:t>
            </a:r>
          </a:p>
          <a:p>
            <a:r>
              <a:rPr lang="pl-PL" sz="2800" dirty="0"/>
              <a:t>Religijność zabobonna i magiczna</a:t>
            </a:r>
          </a:p>
          <a:p>
            <a:r>
              <a:rPr lang="pl-PL" dirty="0"/>
              <a:t>Obietnice mesjańskie dla wspólnoty</a:t>
            </a:r>
            <a:endParaRPr lang="pl-PL" sz="2800" dirty="0"/>
          </a:p>
          <a:p>
            <a:endParaRPr lang="pl-PL" sz="2800" dirty="0"/>
          </a:p>
          <a:p>
            <a:pPr marL="0" indent="0">
              <a:buNone/>
            </a:pP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218086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TIATYRA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Pochwała za postepowanie w dobrym</a:t>
            </a:r>
          </a:p>
          <a:p>
            <a:r>
              <a:rPr lang="pl-PL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Krytyka za brak jednoznacznej postawy wobec fałszywej nauki</a:t>
            </a:r>
          </a:p>
          <a:p>
            <a:r>
              <a:rPr lang="pl-PL" sz="28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Kto wytrwa w nauc</a:t>
            </a:r>
            <a:r>
              <a:rPr lang="pl-PL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 do końca, ten będzie zbawiony</a:t>
            </a:r>
          </a:p>
          <a:p>
            <a:r>
              <a:rPr lang="pl-PL" sz="28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Nie ma kompromisów z grzechem</a:t>
            </a:r>
          </a:p>
          <a:p>
            <a:pPr marL="0" indent="0">
              <a:buNone/>
            </a:pP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238241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LISTY DO SIEDMIU KOSCIOŁÓW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Część I (</a:t>
            </a:r>
            <a:r>
              <a:rPr lang="pl-PL" sz="3200" b="1" dirty="0" err="1"/>
              <a:t>Ap</a:t>
            </a:r>
            <a:r>
              <a:rPr lang="pl-PL" sz="3200" b="1" dirty="0"/>
              <a:t> 2): Efez, Smyrna, Pergamon, Tiatyra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602E7B8-C34F-453F-B98D-395B458D4569}"/>
              </a:ext>
            </a:extLst>
          </p:cNvPr>
          <p:cNvSpPr txBox="1"/>
          <p:nvPr/>
        </p:nvSpPr>
        <p:spPr>
          <a:xfrm>
            <a:off x="1828800" y="2290194"/>
            <a:ext cx="86909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 etapów każdego z listów:</a:t>
            </a:r>
          </a:p>
          <a:p>
            <a:r>
              <a:rPr lang="pl-PL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1. Adres</a:t>
            </a:r>
          </a:p>
          <a:p>
            <a:r>
              <a:rPr lang="pl-PL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2. Autoprezentacja Chrystusa</a:t>
            </a:r>
          </a:p>
          <a:p>
            <a:r>
              <a:rPr lang="pl-PL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4. Osąd i oskarżenie</a:t>
            </a:r>
          </a:p>
          <a:p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5. Zachęta do słuchania</a:t>
            </a:r>
          </a:p>
          <a:p>
            <a:r>
              <a:rPr lang="pl-PL" sz="3600" dirty="0">
                <a:solidFill>
                  <a:srgbClr val="FFC000"/>
                </a:solidFill>
              </a:rPr>
              <a:t>6. Obietnica (spełniona w </a:t>
            </a:r>
            <a:r>
              <a:rPr lang="pl-PL" sz="3600" dirty="0" err="1">
                <a:solidFill>
                  <a:srgbClr val="FFC000"/>
                </a:solidFill>
              </a:rPr>
              <a:t>Ap</a:t>
            </a:r>
            <a:r>
              <a:rPr lang="pl-PL" sz="3600" dirty="0">
                <a:solidFill>
                  <a:srgbClr val="FFC000"/>
                </a:solidFill>
              </a:rPr>
              <a:t> 21-22)</a:t>
            </a:r>
          </a:p>
        </p:txBody>
      </p:sp>
    </p:spTree>
    <p:extLst>
      <p:ext uri="{BB962C8B-B14F-4D97-AF65-F5344CB8AC3E}">
        <p14:creationId xmlns:p14="http://schemas.microsoft.com/office/powerpoint/2010/main" val="3604950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520EB7-B2C4-4CEB-BA21-8F4238FE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D37447-F3F0-43CF-BE53-6C1B9A10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dobry pasterz">
            <a:extLst>
              <a:ext uri="{FF2B5EF4-FFF2-40B4-BE49-F238E27FC236}">
                <a16:creationId xmlns:a16="http://schemas.microsoft.com/office/drawing/2014/main" id="{90BE400B-2E54-4DBE-B00C-5B1671593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" r="7291"/>
          <a:stretch/>
        </p:blipFill>
        <p:spPr bwMode="auto">
          <a:xfrm>
            <a:off x="3145871" y="1576388"/>
            <a:ext cx="5964573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9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38231"/>
            <a:ext cx="10131425" cy="6031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Aniołowi Kościoła w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Efezie</a:t>
            </a:r>
            <a:r>
              <a:rPr lang="pl-PL" dirty="0"/>
              <a:t> napisz: To mówi Ten, który trzyma siedem gwiazd w swojej prawej ręce, który chodzi pośród siedmiu złotych świeczników.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Znam twoje czyny, trud i twoją wytrwałość oraz to, że nie możesz znieść złych</a:t>
            </a:r>
            <a:r>
              <a:rPr lang="pl-PL" dirty="0"/>
              <a:t>. Poddałeś próbie tych, którzy uważają się za apostołów,  a nimi nie są i uznałeś ich za kłamców. Jesteś wytrwały. Cierpiałeś z powodu mojego imienia  i nie osłabłeś. Mam jednak przeciw tobie to, że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porzuciłeś swoją pierwszą miłość</a:t>
            </a:r>
            <a:r>
              <a:rPr lang="pl-PL" dirty="0"/>
              <a:t>. Pamiętaj, skąd spadłeś. Nawróć się i postępuj jak na początku, bo jeśli nie, to przyjdę do ciebie i przesunę twój świecznik z jego miejsca. Tym się jednak odznaczasz, że nienawidzisz postępowania </a:t>
            </a:r>
            <a:r>
              <a:rPr lang="pl-PL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nikolaitów</a:t>
            </a:r>
            <a:r>
              <a:rPr lang="pl-PL" dirty="0"/>
              <a:t>, którego i Ja nienawidzę. Kto ma uszy, niech słucha, co Duch  mówi do Kościołów.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Zwycięzcy pozwolę jeść z drzewa życia</a:t>
            </a:r>
            <a:r>
              <a:rPr lang="pl-PL" dirty="0"/>
              <a:t>, które znajduje się w raju Boga.</a:t>
            </a:r>
          </a:p>
        </p:txBody>
      </p:sp>
    </p:spTree>
    <p:extLst>
      <p:ext uri="{BB962C8B-B14F-4D97-AF65-F5344CB8AC3E}">
        <p14:creationId xmlns:p14="http://schemas.microsoft.com/office/powerpoint/2010/main" val="3177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 efez">
            <a:extLst>
              <a:ext uri="{FF2B5EF4-FFF2-40B4-BE49-F238E27FC236}">
                <a16:creationId xmlns:a16="http://schemas.microsoft.com/office/drawing/2014/main" id="{0650DEFC-F5AF-4808-A633-64706AA470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64" y="549871"/>
            <a:ext cx="8632272" cy="57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EFEZ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gr. </a:t>
            </a:r>
            <a:r>
              <a:rPr lang="pl-PL" i="1" dirty="0"/>
              <a:t>miasto przyjemności</a:t>
            </a:r>
            <a:endParaRPr lang="pl-PL" dirty="0"/>
          </a:p>
          <a:p>
            <a:r>
              <a:rPr lang="pl-PL" dirty="0"/>
              <a:t>Miejsce kultu Artemidy, świątynia to jeden z siedmiu cudów świata</a:t>
            </a:r>
          </a:p>
          <a:p>
            <a:r>
              <a:rPr lang="pl-PL" dirty="0"/>
              <a:t>Zaklęcia z Efezu (gr. </a:t>
            </a:r>
            <a:r>
              <a:rPr lang="pl-PL" i="1" dirty="0" err="1"/>
              <a:t>ephesia</a:t>
            </a:r>
            <a:r>
              <a:rPr lang="pl-PL" i="1" dirty="0"/>
              <a:t> </a:t>
            </a:r>
            <a:r>
              <a:rPr lang="pl-PL" i="1" dirty="0" err="1"/>
              <a:t>grammata</a:t>
            </a:r>
            <a:r>
              <a:rPr lang="pl-PL" i="1" dirty="0"/>
              <a:t>)</a:t>
            </a:r>
          </a:p>
          <a:p>
            <a:r>
              <a:rPr lang="pl-PL" dirty="0"/>
              <a:t>Ewangelizował tu Paweł z </a:t>
            </a:r>
            <a:r>
              <a:rPr lang="pl-PL" dirty="0" err="1"/>
              <a:t>Tarsu</a:t>
            </a:r>
            <a:r>
              <a:rPr lang="pl-PL" dirty="0"/>
              <a:t>, bunt mieszkańców i sprzedawców figurek świątynnych</a:t>
            </a:r>
          </a:p>
          <a:p>
            <a:r>
              <a:rPr lang="pl-PL" dirty="0"/>
              <a:t>Jan pisze tu listy. Miejsce wniebowzięcia Maryi.</a:t>
            </a:r>
          </a:p>
          <a:p>
            <a:r>
              <a:rPr lang="pl-PL" dirty="0"/>
              <a:t>Jedno z głównych miast kultu cesarza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6562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89ABD-335F-4025-9E8F-087870A3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B1F70B-AE1D-4F4E-8E79-19F4E9B2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swiatynia artemidy efez">
            <a:extLst>
              <a:ext uri="{FF2B5EF4-FFF2-40B4-BE49-F238E27FC236}">
                <a16:creationId xmlns:a16="http://schemas.microsoft.com/office/drawing/2014/main" id="{A44CFDB1-173F-4BE2-B8C1-CC7E1740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243013"/>
            <a:ext cx="72580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3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98A2C-BF83-41EA-B655-43197AC1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CF49E3-F6FB-47DC-8521-EA839E915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efez">
            <a:extLst>
              <a:ext uri="{FF2B5EF4-FFF2-40B4-BE49-F238E27FC236}">
                <a16:creationId xmlns:a16="http://schemas.microsoft.com/office/drawing/2014/main" id="{43BE186B-F4D0-49E7-9483-48A3BD1B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52475"/>
            <a:ext cx="7620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8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EFEZ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Blaski i cienie wspólnoty</a:t>
            </a:r>
          </a:p>
          <a:p>
            <a:r>
              <a:rPr lang="pl-PL" dirty="0"/>
              <a:t>Ostudzenie miłości i entuzjazmu</a:t>
            </a:r>
          </a:p>
          <a:p>
            <a:r>
              <a:rPr lang="pl-PL" sz="2800" dirty="0"/>
              <a:t>Przyzwyczajenie i codzienność są zagrożeniem</a:t>
            </a:r>
          </a:p>
          <a:p>
            <a:r>
              <a:rPr lang="pl-PL" dirty="0"/>
              <a:t>Obietnica: drzewo życia nie jest zakazane</a:t>
            </a:r>
          </a:p>
          <a:p>
            <a:r>
              <a:rPr lang="pl-PL" sz="28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Wróć do pierwszej miłości</a:t>
            </a:r>
          </a:p>
          <a:p>
            <a:r>
              <a:rPr lang="pl-PL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Badaj uchybienia w miłości</a:t>
            </a:r>
          </a:p>
          <a:p>
            <a:r>
              <a:rPr lang="pl-PL" sz="28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Bez miłości zdrowa nauka nie wystarczy</a:t>
            </a:r>
          </a:p>
        </p:txBody>
      </p:sp>
    </p:spTree>
    <p:extLst>
      <p:ext uri="{BB962C8B-B14F-4D97-AF65-F5344CB8AC3E}">
        <p14:creationId xmlns:p14="http://schemas.microsoft.com/office/powerpoint/2010/main" val="1034749246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253</TotalTime>
  <Words>1240</Words>
  <Application>Microsoft Office PowerPoint</Application>
  <PresentationFormat>Panoramiczny</PresentationFormat>
  <Paragraphs>87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Arial</vt:lpstr>
      <vt:lpstr>Bahnschrift SemiBold SemiConden</vt:lpstr>
      <vt:lpstr>Corbel</vt:lpstr>
      <vt:lpstr>Głębokość</vt:lpstr>
      <vt:lpstr>APOKALIPSA</vt:lpstr>
      <vt:lpstr>LISTY DO SIEDMIU KOSCIOŁÓW</vt:lpstr>
      <vt:lpstr>LISTY DO SIEDMIU KOSCIOŁÓW</vt:lpstr>
      <vt:lpstr>Prezentacja programu PowerPoint</vt:lpstr>
      <vt:lpstr>Prezentacja programu PowerPoint</vt:lpstr>
      <vt:lpstr>EFEZ</vt:lpstr>
      <vt:lpstr>Prezentacja programu PowerPoint</vt:lpstr>
      <vt:lpstr>Prezentacja programu PowerPoint</vt:lpstr>
      <vt:lpstr>EFEZ</vt:lpstr>
      <vt:lpstr>Prezentacja programu PowerPoint</vt:lpstr>
      <vt:lpstr>Prezentacja programu PowerPoint</vt:lpstr>
      <vt:lpstr>SMYRNA</vt:lpstr>
      <vt:lpstr>Prezentacja programu PowerPoint</vt:lpstr>
      <vt:lpstr>Prezentacja programu PowerPoint</vt:lpstr>
      <vt:lpstr>SMYRNA</vt:lpstr>
      <vt:lpstr>Prezentacja programu PowerPoint</vt:lpstr>
      <vt:lpstr>Prezentacja programu PowerPoint</vt:lpstr>
      <vt:lpstr>PERGAMON</vt:lpstr>
      <vt:lpstr>Prezentacja programu PowerPoint</vt:lpstr>
      <vt:lpstr>Prezentacja programu PowerPoint</vt:lpstr>
      <vt:lpstr>PERGAMON</vt:lpstr>
      <vt:lpstr>PERGAMON</vt:lpstr>
      <vt:lpstr>Prezentacja programu PowerPoint</vt:lpstr>
      <vt:lpstr>Prezentacja programu PowerPoint</vt:lpstr>
      <vt:lpstr>TIATYRA</vt:lpstr>
      <vt:lpstr>Prezentacja programu PowerPoint</vt:lpstr>
      <vt:lpstr>Prezentacja programu PowerPoint</vt:lpstr>
      <vt:lpstr>TIATYRA</vt:lpstr>
      <vt:lpstr>TIATYRA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APOKALIPSA</dc:title>
  <dc:creator>Mateusz Szerszeń</dc:creator>
  <cp:lastModifiedBy>Mateusz Szerszeń</cp:lastModifiedBy>
  <cp:revision>48</cp:revision>
  <dcterms:created xsi:type="dcterms:W3CDTF">2018-09-06T17:04:25Z</dcterms:created>
  <dcterms:modified xsi:type="dcterms:W3CDTF">2018-09-17T06:35:05Z</dcterms:modified>
</cp:coreProperties>
</file>